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31"/>
  </p:notesMasterIdLst>
  <p:sldIdLst>
    <p:sldId id="256" r:id="rId3"/>
    <p:sldId id="257" r:id="rId4"/>
    <p:sldId id="422" r:id="rId5"/>
    <p:sldId id="258" r:id="rId6"/>
    <p:sldId id="263" r:id="rId7"/>
    <p:sldId id="260" r:id="rId8"/>
    <p:sldId id="261" r:id="rId9"/>
    <p:sldId id="268" r:id="rId10"/>
    <p:sldId id="266" r:id="rId11"/>
    <p:sldId id="411" r:id="rId12"/>
    <p:sldId id="269" r:id="rId13"/>
    <p:sldId id="270" r:id="rId14"/>
    <p:sldId id="262" r:id="rId15"/>
    <p:sldId id="265" r:id="rId16"/>
    <p:sldId id="264" r:id="rId17"/>
    <p:sldId id="272" r:id="rId18"/>
    <p:sldId id="421" r:id="rId19"/>
    <p:sldId id="409" r:id="rId20"/>
    <p:sldId id="410" r:id="rId21"/>
    <p:sldId id="413" r:id="rId22"/>
    <p:sldId id="407" r:id="rId23"/>
    <p:sldId id="416" r:id="rId24"/>
    <p:sldId id="412" r:id="rId25"/>
    <p:sldId id="417" r:id="rId26"/>
    <p:sldId id="418" r:id="rId27"/>
    <p:sldId id="419" r:id="rId28"/>
    <p:sldId id="408" r:id="rId29"/>
    <p:sldId id="376" r:id="rId3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205" autoAdjust="0"/>
  </p:normalViewPr>
  <p:slideViewPr>
    <p:cSldViewPr snapToGrid="0">
      <p:cViewPr varScale="1">
        <p:scale>
          <a:sx n="38" d="100"/>
          <a:sy n="38" d="100"/>
        </p:scale>
        <p:origin x="1644" y="44"/>
      </p:cViewPr>
      <p:guideLst/>
    </p:cSldViewPr>
  </p:slideViewPr>
  <p:notesTextViewPr>
    <p:cViewPr>
      <p:scale>
        <a:sx n="75" d="100"/>
        <a:sy n="75" d="100"/>
      </p:scale>
      <p:origin x="0" y="0"/>
    </p:cViewPr>
  </p:notesTextViewPr>
  <p:sorterViewPr>
    <p:cViewPr>
      <p:scale>
        <a:sx n="100" d="100"/>
        <a:sy n="100" d="100"/>
      </p:scale>
      <p:origin x="0" y="-1143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 Id="rId8" Type="http://schemas.openxmlformats.org/officeDocument/2006/relationships/slide" Target="slides/slide6.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09:47.6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4.19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5.3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20,'8'-8,"4"-4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7.44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45.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15,'0'-7,"0"-1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51.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media/image1.jpe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dirty="0"/>
              <a:t>The process of changing the source code of a software system such that:</a:t>
            </a:r>
          </a:p>
          <a:p>
            <a:r>
              <a:rPr dirty="0"/>
              <a:t>The external (observable) behavior of the system does not change - e.g., functional requirements are maintained</a:t>
            </a:r>
          </a:p>
          <a:p>
            <a:r>
              <a:rPr dirty="0"/>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We’ve talked about what </a:t>
            </a:r>
            <a:r>
              <a:rPr lang="en-US" dirty="0" err="1"/>
              <a:t>refactorings</a:t>
            </a:r>
            <a:r>
              <a:rPr lang="en-US" dirty="0"/>
              <a:t> are.  But why would you want to refactor?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lang="en-US" dirty="0"/>
              <a:t>Refactoring is a s</a:t>
            </a:r>
            <a:r>
              <a:rPr dirty="0"/>
              <a:t>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rPr dirty="0"/>
              <a:t>If programmers spend time “cleaning up the code”, then that’s less time spent implementing required functionality - and the schedule is slipping as it is!</a:t>
            </a:r>
            <a:endParaRPr lang="en-US" dirty="0"/>
          </a:p>
          <a:p>
            <a:endParaRPr dirty="0"/>
          </a:p>
          <a:p>
            <a:r>
              <a:rPr dirty="0"/>
              <a:t>Refactoring can break code that previously worked</a:t>
            </a:r>
          </a:p>
          <a:p>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69597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extLst>
      <p:ext uri="{BB962C8B-B14F-4D97-AF65-F5344CB8AC3E}">
        <p14:creationId xmlns:p14="http://schemas.microsoft.com/office/powerpoint/2010/main" val="31173850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48399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architecture- have an explicit, iterative approach. Allocate that time based on quality attribute requirements.  Consider the ways in which the architecture can be adapted to foreseeable changes.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It’s really a requirements problem: what are short-term and long-term goals of the business, and hence, key quality requirements. Are you starting a company that you are hoping will be quickly bought out, and you can cash out? Or does it need to scale up in some way?</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(Remember: software engineering is the integral of programming over people and *time*).</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architectural tech-debt. Storage and RAM SOOOO expensive, can’t we just put off fixing this problem for if it becomes needed?</a:t>
            </a:r>
          </a:p>
          <a:p>
            <a:endParaRPr lang="en-US" dirty="0"/>
          </a:p>
          <a:p>
            <a:r>
              <a:rPr lang="en-US" dirty="0"/>
              <a:t>The key idea is to NOT forget about this problem, but to consider planning around it</a:t>
            </a:r>
          </a:p>
          <a:p>
            <a:endParaRPr lang="en-US" dirty="0"/>
          </a:p>
          <a:p>
            <a:r>
              <a:rPr lang="en-US" dirty="0"/>
              <a:t>Discuss: if you had foreseen this problem, how could you have planned around it?</a:t>
            </a:r>
          </a:p>
        </p:txBody>
      </p:sp>
    </p:spTree>
    <p:extLst>
      <p:ext uri="{BB962C8B-B14F-4D97-AF65-F5344CB8AC3E}">
        <p14:creationId xmlns:p14="http://schemas.microsoft.com/office/powerpoint/2010/main" val="4039477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Refactoring is a fancy name for a (usually-simple) program transformation.   A refactoring rearranges code, but does not (or should not) change its behavior.  Here is a simple example: removing the duplicated ‘send’ by moving it to after the conditional.</a:t>
            </a:r>
          </a:p>
        </p:txBody>
      </p:sp>
    </p:spTree>
    <p:extLst>
      <p:ext uri="{BB962C8B-B14F-4D97-AF65-F5344CB8AC3E}">
        <p14:creationId xmlns:p14="http://schemas.microsoft.com/office/powerpoint/2010/main" val="392555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endParaRPr lang="en-US" dirty="0"/>
          </a:p>
        </p:txBody>
      </p:sp>
    </p:spTree>
    <p:extLst>
      <p:ext uri="{BB962C8B-B14F-4D97-AF65-F5344CB8AC3E}">
        <p14:creationId xmlns:p14="http://schemas.microsoft.com/office/powerpoint/2010/main" val="36518214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Individually, Identify 5 candidates for Refactoring in your project code so far. Then come together as a group to share and discuss. Keep that list with you to work on during the project.</a:t>
            </a:r>
          </a:p>
        </p:txBody>
      </p:sp>
    </p:spTree>
    <p:extLst>
      <p:ext uri="{BB962C8B-B14F-4D97-AF65-F5344CB8AC3E}">
        <p14:creationId xmlns:p14="http://schemas.microsoft.com/office/powerpoint/2010/main" val="2495737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lang="en-US" dirty="0"/>
              <a:t>Martin Fowler is the a</a:t>
            </a:r>
            <a:r>
              <a:rPr dirty="0"/>
              <a:t>uthor of many works on software engineering methodology, including the </a:t>
            </a:r>
            <a:r>
              <a:rPr lang="en-US" dirty="0"/>
              <a:t>original</a:t>
            </a:r>
            <a:r>
              <a:rPr dirty="0"/>
              <a:t>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fancy name for small mistakes or code patterns that are good candidates for refactoring.  Here is a list of Fowler’s named code smells.  The </a:t>
            </a:r>
            <a:r>
              <a:rPr lang="en-US" dirty="0" err="1"/>
              <a:t>powerpoint</a:t>
            </a:r>
            <a:r>
              <a:rPr lang="en-US" dirty="0"/>
              <a:t> contains live links to the definitions in the book.</a:t>
            </a:r>
          </a:p>
        </p:txBody>
      </p:sp>
    </p:spTree>
    <p:extLst>
      <p:ext uri="{BB962C8B-B14F-4D97-AF65-F5344CB8AC3E}">
        <p14:creationId xmlns:p14="http://schemas.microsoft.com/office/powerpoint/2010/main" val="338663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lang="en-US" dirty="0"/>
              <a:t>It is widely believed that </a:t>
            </a:r>
            <a:r>
              <a:rPr dirty="0"/>
              <a:t>naming is one of the two hardest things in programming. So, perhaps the most common </a:t>
            </a:r>
            <a:r>
              <a:rPr dirty="0" err="1"/>
              <a:t>refactorings</a:t>
            </a:r>
            <a:r>
              <a:rPr dirty="0"/>
              <a:t> we do are the </a:t>
            </a:r>
            <a:r>
              <a:rPr dirty="0" err="1"/>
              <a:t>renam</a:t>
            </a:r>
            <a:r>
              <a:rPr lang="en-US" dirty="0" err="1"/>
              <a:t>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endParaRPr dirty="0"/>
          </a:p>
          <a:p>
            <a:r>
              <a:rPr dirty="0"/>
              <a:t>Renaming is not just an exercise in changing names. When you can’t think of a good name for something, it’s often a sign of a deeper design malaise. </a:t>
            </a:r>
            <a:r>
              <a:rPr lang="en-US" dirty="0"/>
              <a:t>(For example, names like </a:t>
            </a:r>
            <a:r>
              <a:rPr lang="en-US" dirty="0" err="1"/>
              <a:t>MartianCounterHelper</a:t>
            </a:r>
            <a:r>
              <a:rPr lang="en-US" dirty="0"/>
              <a:t>– what does that mean?) </a:t>
            </a:r>
            <a:r>
              <a:rPr dirty="0"/>
              <a:t>Puzzling over a tricky name </a:t>
            </a:r>
            <a:r>
              <a:rPr lang="en-US" dirty="0"/>
              <a:t>often leads </a:t>
            </a:r>
            <a:r>
              <a:rPr dirty="0"/>
              <a:t>to significant </a:t>
            </a:r>
            <a:r>
              <a:rPr lang="en-US" dirty="0"/>
              <a:t>improvements</a:t>
            </a:r>
            <a:r>
              <a:rPr dirty="0"/>
              <a:t> to </a:t>
            </a:r>
            <a:r>
              <a:rPr lang="en-US" dirty="0"/>
              <a:t>your</a:t>
            </a:r>
            <a:r>
              <a:rPr dirty="0"/>
              <a:t> code.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IDEs will automate this and other common transformations.</a:t>
            </a:r>
          </a:p>
        </p:txBody>
      </p:sp>
    </p:spTree>
    <p:extLst>
      <p:ext uri="{BB962C8B-B14F-4D97-AF65-F5344CB8AC3E}">
        <p14:creationId xmlns:p14="http://schemas.microsoft.com/office/powerpoint/2010/main" val="2677994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extLst>
      <p:ext uri="{BB962C8B-B14F-4D97-AF65-F5344CB8AC3E}">
        <p14:creationId xmlns:p14="http://schemas.microsoft.com/office/powerpoint/2010/main" val="3900851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rPr dirty="0" err="1"/>
              <a:t>refactorings</a:t>
            </a:r>
            <a:r>
              <a:rPr dirty="0"/>
              <a:t> for changing the class hierarchy and/or the types of declarations of variables and fields</a:t>
            </a:r>
          </a:p>
          <a:p>
            <a:r>
              <a:rPr dirty="0"/>
              <a:t>purpose is to make designs more flexible, e.g., by facilitating the introduction of design patterns </a:t>
            </a:r>
          </a:p>
          <a:p>
            <a:endParaRPr dirty="0"/>
          </a:p>
          <a:p>
            <a:r>
              <a:rPr dirty="0"/>
              <a:t>Way, way more refactoring than this. Again, over a hundred. What’s most useful is often what’s automated…</a:t>
            </a:r>
          </a:p>
        </p:txBody>
      </p:sp>
    </p:spTree>
    <p:extLst>
      <p:ext uri="{BB962C8B-B14F-4D97-AF65-F5344CB8AC3E}">
        <p14:creationId xmlns:p14="http://schemas.microsoft.com/office/powerpoint/2010/main" val="3655183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10/28/2022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10/28/2022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10/28/2022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10/28/2022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10/28/2022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10/28/2022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10/28/2022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10/28/2022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10/28/2022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10/28/2022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10/28/2022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9863204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10/28/2022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customXml" Target="../ink/ink3.xml"/><Relationship Id="rId10" Type="http://schemas.openxmlformats.org/officeDocument/2006/relationships/customXml" Target="../ink/ink6.xml"/><Relationship Id="rId4" Type="http://schemas.openxmlformats.org/officeDocument/2006/relationships/image" Target="../media/image4.png"/><Relationship Id="rId9"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5" Type="http://schemas.openxmlformats.org/officeDocument/2006/relationships/image" Target="../media/image12.jpeg"/><Relationship Id="rId4" Type="http://schemas.openxmlformats.org/officeDocument/2006/relationships/hyperlink" Target="https://thenewstack.io/instagram-makes-smooth-move-python-3/"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lvl1pPr algn="l" defTabSz="587022">
              <a:defRPr sz="3200" b="1">
                <a:solidFill>
                  <a:srgbClr val="000000"/>
                </a:solidFill>
              </a:defRPr>
            </a:lvl1pPr>
          </a:lstStyle>
          <a:p>
            <a:r>
              <a:rPr lang="en-US" dirty="0"/>
              <a:t>Module</a:t>
            </a:r>
            <a:r>
              <a:rPr dirty="0"/>
              <a:t> 1</a:t>
            </a:r>
            <a:r>
              <a:rPr lang="en-US" dirty="0"/>
              <a:t>6</a:t>
            </a:r>
            <a:r>
              <a:rPr dirty="0"/>
              <a:t>: Refactoring</a:t>
            </a:r>
            <a:r>
              <a:rPr lang="en-US" dirty="0"/>
              <a:t>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 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xfrm>
            <a:off x="643466" y="629521"/>
            <a:ext cx="11717868" cy="764354"/>
          </a:xfrm>
          <a:prstGeom prst="rect">
            <a:avLst/>
          </a:prstGeom>
        </p:spPr>
        <p:txBody>
          <a:bodyPr>
            <a:normAutofit fontScale="90000"/>
          </a:bodyPr>
          <a:lstStyle>
            <a:lvl1pPr defTabSz="1369804">
              <a:defRPr sz="4740" spc="-94"/>
            </a:lvl1pPr>
          </a:lstStyle>
          <a:p>
            <a:r>
              <a:rPr lang="en-US" dirty="0"/>
              <a:t>Luckily, VSC automates this and many other common transformations</a:t>
            </a:r>
            <a:endParaRPr dirty="0"/>
          </a:p>
        </p:txBody>
      </p:sp>
      <p:sp>
        <p:nvSpPr>
          <p:cNvPr id="227" name="Slide Subtitle"/>
          <p:cNvSpPr txBox="1">
            <a:spLocks noGrp="1"/>
          </p:cNvSpPr>
          <p:nvPr>
            <p:ph type="body" idx="21"/>
          </p:nvPr>
        </p:nvSpPr>
        <p:spPr>
          <a:xfrm>
            <a:off x="643466" y="1896309"/>
            <a:ext cx="11717868" cy="498550"/>
          </a:xfrm>
          <a:prstGeom prst="rect">
            <a:avLst/>
          </a:prstGeom>
        </p:spPr>
        <p:txBody>
          <a:bodyPr>
            <a:normAutofit lnSpcReduction="10000"/>
          </a:bodyPr>
          <a:lstStyle/>
          <a:p>
            <a:endParaRPr/>
          </a:p>
        </p:txBody>
      </p:sp>
      <p:sp>
        <p:nvSpPr>
          <p:cNvPr id="228" name="Slide bullet text"/>
          <p:cNvSpPr txBox="1">
            <a:spLocks noGrp="1"/>
          </p:cNvSpPr>
          <p:nvPr>
            <p:ph type="body" idx="1"/>
          </p:nvPr>
        </p:nvSpPr>
        <p:spPr>
          <a:xfrm>
            <a:off x="643466" y="3197208"/>
            <a:ext cx="11717868" cy="4403207"/>
          </a:xfrm>
          <a:prstGeom prst="rect">
            <a:avLst/>
          </a:prstGeom>
        </p:spPr>
        <p:txBody>
          <a:bodyPr/>
          <a:lstStyle/>
          <a:p>
            <a:endParaRPr dirty="0"/>
          </a:p>
        </p:txBody>
      </p:sp>
      <p:pic>
        <p:nvPicPr>
          <p:cNvPr id="3" name="Picture 2" descr="Graphical user interface, text, application&#10;&#10;Description automatically generated">
            <a:extLst>
              <a:ext uri="{FF2B5EF4-FFF2-40B4-BE49-F238E27FC236}">
                <a16:creationId xmlns:a16="http://schemas.microsoft.com/office/drawing/2014/main" id="{E4870AB6-177B-4D5C-A022-F2F205D57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532" y="2781241"/>
            <a:ext cx="8511636" cy="5235139"/>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AB1D5EC-CDF0-47A1-835B-9D82FD92BC00}"/>
                  </a:ext>
                </a:extLst>
              </p14:cNvPr>
              <p14:cNvContentPartPr/>
              <p14:nvPr/>
            </p14:nvContentPartPr>
            <p14:xfrm>
              <a:off x="-3407301" y="2474478"/>
              <a:ext cx="360" cy="360"/>
            </p14:xfrm>
          </p:contentPart>
        </mc:Choice>
        <mc:Fallback xmlns="">
          <p:pic>
            <p:nvPicPr>
              <p:cNvPr id="4" name="Ink 3">
                <a:extLst>
                  <a:ext uri="{FF2B5EF4-FFF2-40B4-BE49-F238E27FC236}">
                    <a16:creationId xmlns:a16="http://schemas.microsoft.com/office/drawing/2014/main" id="{4AB1D5EC-CDF0-47A1-835B-9D82FD92BC00}"/>
                  </a:ext>
                </a:extLst>
              </p:cNvPr>
              <p:cNvPicPr/>
              <p:nvPr/>
            </p:nvPicPr>
            <p:blipFill>
              <a:blip r:embed="rId5"/>
              <a:stretch>
                <a:fillRect/>
              </a:stretch>
            </p:blipFill>
            <p:spPr>
              <a:xfrm>
                <a:off x="-3460941" y="2366478"/>
                <a:ext cx="108000" cy="216000"/>
              </a:xfrm>
              <a:prstGeom prst="rect">
                <a:avLst/>
              </a:prstGeom>
            </p:spPr>
          </p:pic>
        </mc:Fallback>
      </mc:AlternateContent>
    </p:spTree>
    <p:extLst>
      <p:ext uri="{BB962C8B-B14F-4D97-AF65-F5344CB8AC3E}">
        <p14:creationId xmlns:p14="http://schemas.microsoft.com/office/powerpoint/2010/main" val="2039067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rPr dirty="0"/>
              <a:t>“Local” </a:t>
            </a:r>
            <a:r>
              <a:rPr dirty="0" err="1"/>
              <a:t>Refactorings</a:t>
            </a:r>
            <a:endParaRPr dirty="0"/>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extLst>
              <p:ext uri="{D42A27DB-BD31-4B8C-83A1-F6EECF244321}">
                <p14:modId xmlns:p14="http://schemas.microsoft.com/office/powerpoint/2010/main" val="1891147490"/>
              </p:ext>
            </p:extLst>
          </p:nvPr>
        </p:nvGraphicFramePr>
        <p:xfrm>
          <a:off x="1264355" y="3251632"/>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dirty="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4497369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rPr dirty="0"/>
              <a:t>Type-Related </a:t>
            </a:r>
            <a:r>
              <a:rPr dirty="0" err="1"/>
              <a:t>Refactorings</a:t>
            </a:r>
            <a:endParaRPr dirty="0"/>
          </a:p>
        </p:txBody>
      </p:sp>
      <p:sp>
        <p:nvSpPr>
          <p:cNvPr id="221" name="Slide Subtitle"/>
          <p:cNvSpPr txBox="1">
            <a:spLocks noGrp="1"/>
          </p:cNvSpPr>
          <p:nvPr>
            <p:ph type="body" idx="21"/>
          </p:nvPr>
        </p:nvSpPr>
        <p:spPr>
          <a:prstGeom prst="rect">
            <a:avLst/>
          </a:prstGeom>
        </p:spPr>
        <p:txBody>
          <a:bodyPr>
            <a:normAutofit lnSpcReduction="10000"/>
          </a:bodyPr>
          <a:lstStyle/>
          <a:p>
            <a:endParaRPr/>
          </a:p>
        </p:txBody>
      </p:sp>
      <p:graphicFrame>
        <p:nvGraphicFramePr>
          <p:cNvPr id="222" name="Table"/>
          <p:cNvGraphicFramePr/>
          <p:nvPr>
            <p:extLst>
              <p:ext uri="{D42A27DB-BD31-4B8C-83A1-F6EECF244321}">
                <p14:modId xmlns:p14="http://schemas.microsoft.com/office/powerpoint/2010/main" val="3060510535"/>
              </p:ext>
            </p:extLst>
          </p:nvPr>
        </p:nvGraphicFramePr>
        <p:xfrm>
          <a:off x="793215" y="3673175"/>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rPr dirty="0"/>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585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3249133"/>
            <a:ext cx="11717868" cy="4403207"/>
          </a:xfrm>
          <a:prstGeom prst="rect">
            <a:avLst/>
          </a:prstGeom>
        </p:spPr>
        <p:txBody>
          <a:bodyPr>
            <a:normAutofit/>
          </a:bodyPr>
          <a:lstStyle/>
          <a:p>
            <a:pPr marL="457200" indent="-457200">
              <a:lnSpc>
                <a:spcPct val="100000"/>
              </a:lnSpc>
              <a:spcBef>
                <a:spcPts val="1200"/>
              </a:spcBef>
              <a:defRPr sz="3200"/>
            </a:pPr>
            <a:r>
              <a:rPr lang="en-US" sz="3200" dirty="0"/>
              <a:t>New or anticipated requirements </a:t>
            </a:r>
            <a:r>
              <a:rPr lang="en-US" sz="3200" dirty="0">
                <a:solidFill>
                  <a:srgbClr val="FF0000"/>
                </a:solidFill>
              </a:rPr>
              <a:t>require a different design</a:t>
            </a:r>
          </a:p>
          <a:p>
            <a:pPr marL="457200" indent="-457200">
              <a:lnSpc>
                <a:spcPct val="100000"/>
              </a:lnSpc>
              <a:spcBef>
                <a:spcPts val="1200"/>
              </a:spcBef>
              <a:defRPr sz="3200"/>
            </a:pPr>
            <a:r>
              <a:rPr lang="en-US" sz="3200" dirty="0"/>
              <a:t>Altered design will make testing </a:t>
            </a:r>
            <a:r>
              <a:rPr lang="en-US" sz="3200" dirty="0">
                <a:solidFill>
                  <a:srgbClr val="FF0000"/>
                </a:solidFill>
              </a:rPr>
              <a:t>easier</a:t>
            </a:r>
          </a:p>
          <a:p>
            <a:pPr marL="457200" indent="-457200">
              <a:lnSpc>
                <a:spcPct val="100000"/>
              </a:lnSpc>
              <a:spcBef>
                <a:spcPts val="1200"/>
              </a:spcBef>
              <a:defRPr sz="3200"/>
            </a:pPr>
            <a:r>
              <a:rPr lang="en-US" sz="3200" dirty="0"/>
              <a:t>Altered design will improve </a:t>
            </a:r>
            <a:r>
              <a:rPr lang="en-US" sz="3200" dirty="0">
                <a:solidFill>
                  <a:srgbClr val="FF0000"/>
                </a:solidFill>
              </a:rPr>
              <a:t>maintainability</a:t>
            </a:r>
          </a:p>
          <a:p>
            <a:pPr marL="457200" indent="-457200">
              <a:lnSpc>
                <a:spcPct val="100000"/>
              </a:lnSpc>
              <a:spcBef>
                <a:spcPts val="1200"/>
              </a:spcBef>
              <a:defRPr sz="3200"/>
            </a:pPr>
            <a:r>
              <a:rPr lang="en-US" sz="3200" dirty="0"/>
              <a:t>Fix sloppiness by programmers </a:t>
            </a:r>
          </a:p>
          <a:p>
            <a:pPr marL="1066800" lvl="1" indent="-457200">
              <a:lnSpc>
                <a:spcPct val="100000"/>
              </a:lnSpc>
              <a:spcBef>
                <a:spcPts val="1200"/>
              </a:spcBef>
              <a:defRPr sz="3200"/>
            </a:pPr>
            <a:r>
              <a:rPr lang="en-US" sz="3200" dirty="0"/>
              <a:t>Retire or avoid technical </a:t>
            </a:r>
            <a:r>
              <a:rPr lang="en-US" sz="3200" dirty="0">
                <a:solidFill>
                  <a:srgbClr val="FF0000"/>
                </a:solidFill>
              </a:rPr>
              <a:t>debt</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126107"/>
            <a:ext cx="11971867" cy="4832560"/>
          </a:xfrm>
          <a:prstGeom prst="rect">
            <a:avLst/>
          </a:prstGeom>
        </p:spPr>
        <p:txBody>
          <a:bodyPr>
            <a:noAutofit/>
          </a:bodyPr>
          <a:lstStyle/>
          <a:p>
            <a:pPr marL="418845" indent="-418845" defTabSz="1681912">
              <a:spcBef>
                <a:spcPts val="3100"/>
              </a:spcBef>
              <a:defRPr sz="3298"/>
            </a:pPr>
            <a:r>
              <a:rPr sz="3200" dirty="0"/>
              <a:t>Acknowledge that it will </a:t>
            </a:r>
            <a:r>
              <a:rPr sz="3200" dirty="0">
                <a:solidFill>
                  <a:srgbClr val="FF0000"/>
                </a:solidFill>
              </a:rPr>
              <a:t>be difficult to get design right the first time</a:t>
            </a:r>
          </a:p>
          <a:p>
            <a:pPr marL="418845" indent="-418845" defTabSz="1681912">
              <a:spcBef>
                <a:spcPts val="3100"/>
              </a:spcBef>
              <a:defRPr sz="3298"/>
            </a:pPr>
            <a:r>
              <a:rPr sz="3200" dirty="0"/>
              <a:t>When adding new functionality, fixing a bug, doing code review, or any time</a:t>
            </a:r>
            <a:endParaRPr lang="en-US" sz="3200" dirty="0"/>
          </a:p>
          <a:p>
            <a:pPr marL="418845" indent="-418845" defTabSz="1681912">
              <a:spcBef>
                <a:spcPts val="3100"/>
              </a:spcBef>
              <a:defRPr sz="3298"/>
            </a:pPr>
            <a:r>
              <a:rPr lang="en-US" sz="3200" dirty="0"/>
              <a:t>A key part of TDD!</a:t>
            </a:r>
            <a:endParaRPr sz="3200" dirty="0"/>
          </a:p>
          <a:p>
            <a:pPr marL="418845" indent="-418845" defTabSz="1681912">
              <a:spcBef>
                <a:spcPts val="3100"/>
              </a:spcBef>
              <a:defRPr sz="3298"/>
            </a:pPr>
            <a:r>
              <a:rPr sz="3200" dirty="0"/>
              <a:t>Refactoring evolves design in increments</a:t>
            </a:r>
          </a:p>
          <a:p>
            <a:pPr marL="418845" indent="-418845" defTabSz="1681912">
              <a:spcBef>
                <a:spcPts val="3100"/>
              </a:spcBef>
              <a:defRPr sz="3298"/>
            </a:pPr>
            <a:r>
              <a:rPr sz="3200" dirty="0"/>
              <a:t>Refactoring reduces technical debt</a:t>
            </a:r>
          </a:p>
          <a:p>
            <a:pPr marL="418845" indent="-418845" defTabSz="1681912">
              <a:spcBef>
                <a:spcPts val="3100"/>
              </a:spcBef>
              <a:defRPr sz="3298"/>
            </a:pPr>
            <a:r>
              <a:rPr sz="3200" dirty="0"/>
              <a:t>What do you refactor?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rPr lang="en-US" dirty="0"/>
              <a:t>Refactoring Benefits</a:t>
            </a:r>
            <a:endParaRPr dirty="0"/>
          </a:p>
        </p:txBody>
      </p:sp>
      <p:sp>
        <p:nvSpPr>
          <p:cNvPr id="8" name="Text Placeholder 7">
            <a:extLst>
              <a:ext uri="{FF2B5EF4-FFF2-40B4-BE49-F238E27FC236}">
                <a16:creationId xmlns:a16="http://schemas.microsoft.com/office/drawing/2014/main" id="{F797CD3D-361D-477C-9AA4-6D003B1895BF}"/>
              </a:ext>
            </a:extLst>
          </p:cNvPr>
          <p:cNvSpPr>
            <a:spLocks noGrp="1"/>
          </p:cNvSpPr>
          <p:nvPr>
            <p:ph type="body" sz="quarter" idx="21"/>
          </p:nvPr>
        </p:nvSpPr>
        <p:spPr/>
        <p:txBody>
          <a:bodyPr>
            <a:normAutofit lnSpcReduction="10000"/>
          </a:bodyPr>
          <a:lstStyle/>
          <a:p>
            <a:endParaRPr lang="en-US"/>
          </a:p>
        </p:txBody>
      </p:sp>
      <p:sp>
        <p:nvSpPr>
          <p:cNvPr id="183" name="small incremental steps that preserve program behavior…"/>
          <p:cNvSpPr txBox="1">
            <a:spLocks noGrp="1"/>
          </p:cNvSpPr>
          <p:nvPr>
            <p:ph type="body" idx="1"/>
          </p:nvPr>
        </p:nvSpPr>
        <p:spPr>
          <a:xfrm>
            <a:off x="643466" y="3249133"/>
            <a:ext cx="11717868" cy="4403207"/>
          </a:xfrm>
          <a:prstGeom prst="rect">
            <a:avLst/>
          </a:prstGeom>
        </p:spPr>
        <p:txBody>
          <a:bodyPr>
            <a:noAutofit/>
          </a:bodyPr>
          <a:lstStyle/>
          <a:p>
            <a:pPr marL="397256" indent="-397256" defTabSz="1595215">
              <a:spcBef>
                <a:spcPts val="900"/>
              </a:spcBef>
              <a:defRPr sz="3128"/>
            </a:pPr>
            <a:r>
              <a:rPr sz="2800" b="1" dirty="0">
                <a:solidFill>
                  <a:srgbClr val="011993"/>
                </a:solidFill>
              </a:rPr>
              <a:t>small incremental steps</a:t>
            </a:r>
            <a:r>
              <a:rPr sz="2800" dirty="0"/>
              <a:t> that preserve program behavior</a:t>
            </a:r>
            <a:endParaRPr lang="en-US" sz="2800" dirty="0"/>
          </a:p>
          <a:p>
            <a:pPr marL="1006856" lvl="1" indent="-397256" defTabSz="1595215">
              <a:spcBef>
                <a:spcPts val="900"/>
              </a:spcBef>
              <a:defRPr sz="3128"/>
            </a:pPr>
            <a:r>
              <a:rPr lang="en-US" sz="2800" dirty="0">
                <a:solidFill>
                  <a:srgbClr val="FF0000"/>
                </a:solidFill>
              </a:rPr>
              <a:t>Regression testing </a:t>
            </a:r>
            <a:r>
              <a:rPr lang="en-US" sz="2800" dirty="0"/>
              <a:t>is simplified</a:t>
            </a:r>
            <a:r>
              <a:rPr sz="2800" dirty="0"/>
              <a:t> </a:t>
            </a:r>
          </a:p>
          <a:p>
            <a:pPr marL="397256" indent="-397256" defTabSz="1595215">
              <a:spcBef>
                <a:spcPts val="900"/>
              </a:spcBef>
              <a:defRPr sz="3128"/>
            </a:pPr>
            <a:endParaRPr sz="2800" dirty="0"/>
          </a:p>
          <a:p>
            <a:pPr marL="397256" indent="-397256" defTabSz="1595215">
              <a:spcBef>
                <a:spcPts val="900"/>
              </a:spcBef>
              <a:defRPr sz="3128"/>
            </a:pPr>
            <a:r>
              <a:rPr sz="2800" dirty="0"/>
              <a:t>most steps are so simple that they can be </a:t>
            </a:r>
            <a:r>
              <a:rPr sz="2800" b="1" dirty="0">
                <a:solidFill>
                  <a:srgbClr val="011993"/>
                </a:solidFill>
              </a:rPr>
              <a:t>automated</a:t>
            </a:r>
          </a:p>
          <a:p>
            <a:pPr marL="958088" lvl="1" indent="-397256" defTabSz="1595215">
              <a:spcBef>
                <a:spcPts val="900"/>
              </a:spcBef>
              <a:buChar char="-"/>
              <a:defRPr sz="3128"/>
            </a:pPr>
            <a:r>
              <a:rPr sz="2800" dirty="0"/>
              <a:t>automation limited in complex cases</a:t>
            </a:r>
          </a:p>
          <a:p>
            <a:pPr marL="397256" indent="-397256" defTabSz="1595215">
              <a:spcBef>
                <a:spcPts val="900"/>
              </a:spcBef>
              <a:defRPr sz="3128"/>
            </a:pPr>
            <a:endParaRPr sz="2800" dirty="0"/>
          </a:p>
          <a:p>
            <a:pPr marL="397256" indent="-397256" defTabSz="1595215">
              <a:spcBef>
                <a:spcPts val="900"/>
              </a:spcBef>
              <a:defRPr sz="3128"/>
            </a:pPr>
            <a:r>
              <a:rPr sz="2800" dirty="0"/>
              <a:t>refactoring does not always proceed “in a straight line”</a:t>
            </a:r>
          </a:p>
          <a:p>
            <a:pPr marL="958088" lvl="1" indent="-397256" defTabSz="1595215">
              <a:spcBef>
                <a:spcPts val="900"/>
              </a:spcBef>
              <a:buChar char="-"/>
              <a:defRPr sz="3128"/>
            </a:pPr>
            <a:r>
              <a:rPr sz="2800" dirty="0"/>
              <a:t>sometimes, </a:t>
            </a:r>
            <a:r>
              <a:rPr lang="en-US" sz="2800" dirty="0"/>
              <a:t>you want to </a:t>
            </a:r>
            <a:r>
              <a:rPr sz="2800" dirty="0"/>
              <a:t>undo a step you did earlier… </a:t>
            </a:r>
          </a:p>
          <a:p>
            <a:pPr marL="958088" lvl="1" indent="-397256" defTabSz="1595215">
              <a:spcBef>
                <a:spcPts val="900"/>
              </a:spcBef>
              <a:buChar char="-"/>
              <a:defRPr sz="3128"/>
            </a:pPr>
            <a:r>
              <a:rPr sz="2800" dirty="0"/>
              <a:t>…when you have insights for a better design</a:t>
            </a:r>
            <a:endParaRPr lang="en-US" sz="2800" dirty="0"/>
          </a:p>
          <a:p>
            <a:pPr marL="958088" lvl="1" indent="-397256" defTabSz="1595215">
              <a:spcBef>
                <a:spcPts val="900"/>
              </a:spcBef>
              <a:buChar char="-"/>
              <a:defRPr sz="3128"/>
            </a:pPr>
            <a:r>
              <a:rPr lang="en-US" sz="2800" dirty="0"/>
              <a:t>Having a name for what you did makes it easier to undo a step</a:t>
            </a:r>
          </a:p>
          <a:p>
            <a:pPr marL="1567688" lvl="2" indent="-397256" defTabSz="1595215">
              <a:spcBef>
                <a:spcPts val="900"/>
              </a:spcBef>
              <a:buChar char="-"/>
              <a:defRPr sz="3128"/>
            </a:pPr>
            <a:r>
              <a:rPr lang="en-US" sz="2800" dirty="0"/>
              <a:t>(but of course there’s always git!)</a:t>
            </a:r>
            <a:endParaRPr sz="2800"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17FA904-52C3-4160-9247-8F41627B8350}"/>
                  </a:ext>
                </a:extLst>
              </p14:cNvPr>
              <p14:cNvContentPartPr/>
              <p14:nvPr/>
            </p14:nvContentPartPr>
            <p14:xfrm>
              <a:off x="2868579" y="2026278"/>
              <a:ext cx="360" cy="360"/>
            </p14:xfrm>
          </p:contentPart>
        </mc:Choice>
        <mc:Fallback xmlns="">
          <p:pic>
            <p:nvPicPr>
              <p:cNvPr id="2" name="Ink 1">
                <a:extLst>
                  <a:ext uri="{FF2B5EF4-FFF2-40B4-BE49-F238E27FC236}">
                    <a16:creationId xmlns:a16="http://schemas.microsoft.com/office/drawing/2014/main" id="{E17FA904-52C3-4160-9247-8F41627B8350}"/>
                  </a:ext>
                </a:extLst>
              </p:cNvPr>
              <p:cNvPicPr/>
              <p:nvPr/>
            </p:nvPicPr>
            <p:blipFill>
              <a:blip r:embed="rId4"/>
              <a:stretch>
                <a:fillRect/>
              </a:stretch>
            </p:blipFill>
            <p:spPr>
              <a:xfrm>
                <a:off x="2814939" y="191827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B13A70-B68C-4757-9F7A-5E3D1E79E59C}"/>
                  </a:ext>
                </a:extLst>
              </p14:cNvPr>
              <p14:cNvContentPartPr/>
              <p14:nvPr/>
            </p14:nvContentPartPr>
            <p14:xfrm>
              <a:off x="7995699" y="1857438"/>
              <a:ext cx="7560" cy="7560"/>
            </p14:xfrm>
          </p:contentPart>
        </mc:Choice>
        <mc:Fallback xmlns="">
          <p:pic>
            <p:nvPicPr>
              <p:cNvPr id="3" name="Ink 2">
                <a:extLst>
                  <a:ext uri="{FF2B5EF4-FFF2-40B4-BE49-F238E27FC236}">
                    <a16:creationId xmlns:a16="http://schemas.microsoft.com/office/drawing/2014/main" id="{BEB13A70-B68C-4757-9F7A-5E3D1E79E59C}"/>
                  </a:ext>
                </a:extLst>
              </p:cNvPr>
              <p:cNvPicPr/>
              <p:nvPr/>
            </p:nvPicPr>
            <p:blipFill>
              <a:blip r:embed="rId6"/>
              <a:stretch>
                <a:fillRect/>
              </a:stretch>
            </p:blipFill>
            <p:spPr>
              <a:xfrm>
                <a:off x="7942059" y="1749438"/>
                <a:ext cx="115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7DC37BE0-C07A-4DC9-8A00-4E42FD2D57C3}"/>
                  </a:ext>
                </a:extLst>
              </p14:cNvPr>
              <p14:cNvContentPartPr/>
              <p14:nvPr/>
            </p14:nvContentPartPr>
            <p14:xfrm>
              <a:off x="2169459" y="2043558"/>
              <a:ext cx="360" cy="360"/>
            </p14:xfrm>
          </p:contentPart>
        </mc:Choice>
        <mc:Fallback xmlns="">
          <p:pic>
            <p:nvPicPr>
              <p:cNvPr id="4" name="Ink 3">
                <a:extLst>
                  <a:ext uri="{FF2B5EF4-FFF2-40B4-BE49-F238E27FC236}">
                    <a16:creationId xmlns:a16="http://schemas.microsoft.com/office/drawing/2014/main" id="{7DC37BE0-C07A-4DC9-8A00-4E42FD2D57C3}"/>
                  </a:ext>
                </a:extLst>
              </p:cNvPr>
              <p:cNvPicPr/>
              <p:nvPr/>
            </p:nvPicPr>
            <p:blipFill>
              <a:blip r:embed="rId4"/>
              <a:stretch>
                <a:fillRect/>
              </a:stretch>
            </p:blipFill>
            <p:spPr>
              <a:xfrm>
                <a:off x="2115459" y="1935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9F4ADA38-75FB-45B0-A503-7148AFC21773}"/>
                  </a:ext>
                </a:extLst>
              </p14:cNvPr>
              <p14:cNvContentPartPr/>
              <p14:nvPr/>
            </p14:nvContentPartPr>
            <p14:xfrm>
              <a:off x="3439053" y="2260075"/>
              <a:ext cx="360" cy="5400"/>
            </p14:xfrm>
          </p:contentPart>
        </mc:Choice>
        <mc:Fallback xmlns="">
          <p:pic>
            <p:nvPicPr>
              <p:cNvPr id="7" name="Ink 6">
                <a:extLst>
                  <a:ext uri="{FF2B5EF4-FFF2-40B4-BE49-F238E27FC236}">
                    <a16:creationId xmlns:a16="http://schemas.microsoft.com/office/drawing/2014/main" id="{9F4ADA38-75FB-45B0-A503-7148AFC21773}"/>
                  </a:ext>
                </a:extLst>
              </p:cNvPr>
              <p:cNvPicPr/>
              <p:nvPr/>
            </p:nvPicPr>
            <p:blipFill>
              <a:blip r:embed="rId9"/>
              <a:stretch>
                <a:fillRect/>
              </a:stretch>
            </p:blipFill>
            <p:spPr>
              <a:xfrm>
                <a:off x="3385413" y="2152075"/>
                <a:ext cx="1080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C0A8FFC5-128A-4D2F-B8B2-36E4578266E2}"/>
                  </a:ext>
                </a:extLst>
              </p14:cNvPr>
              <p14:cNvContentPartPr/>
              <p14:nvPr/>
            </p14:nvContentPartPr>
            <p14:xfrm>
              <a:off x="4885173" y="2005915"/>
              <a:ext cx="360" cy="360"/>
            </p14:xfrm>
          </p:contentPart>
        </mc:Choice>
        <mc:Fallback xmlns="">
          <p:pic>
            <p:nvPicPr>
              <p:cNvPr id="9" name="Ink 8">
                <a:extLst>
                  <a:ext uri="{FF2B5EF4-FFF2-40B4-BE49-F238E27FC236}">
                    <a16:creationId xmlns:a16="http://schemas.microsoft.com/office/drawing/2014/main" id="{C0A8FFC5-128A-4D2F-B8B2-36E4578266E2}"/>
                  </a:ext>
                </a:extLst>
              </p:cNvPr>
              <p:cNvPicPr/>
              <p:nvPr/>
            </p:nvPicPr>
            <p:blipFill>
              <a:blip r:embed="rId4"/>
              <a:stretch>
                <a:fillRect/>
              </a:stretch>
            </p:blipFill>
            <p:spPr>
              <a:xfrm>
                <a:off x="4831533" y="1898275"/>
                <a:ext cx="108000" cy="216000"/>
              </a:xfrm>
              <a:prstGeom prst="rect">
                <a:avLst/>
              </a:prstGeom>
            </p:spPr>
          </p:pic>
        </mc:Fallback>
      </mc:AlternateContent>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xfrm>
            <a:off x="643466" y="3249133"/>
            <a:ext cx="11717868" cy="4403207"/>
          </a:xfrm>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p:txBody>
          <a:bodyPr>
            <a:normAutofit/>
          </a:bodyPr>
          <a:lstStyle/>
          <a:p>
            <a:r>
              <a:rPr lang="en-US" sz="5400" dirty="0"/>
              <a:t>It brings us to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solidFill>
                  <a:srgbClr val="FF0000"/>
                </a:solidFill>
              </a:rPr>
              <a:t>Technical Debt </a:t>
            </a:r>
            <a:r>
              <a:rPr lang="en-US" sz="4400" dirty="0"/>
              <a:t>is the Accumulation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85000" lnSpcReduction="20000"/>
          </a:bodyPr>
          <a:lstStyle/>
          <a:p>
            <a:pPr>
              <a:spcBef>
                <a:spcPts val="1200"/>
              </a:spcBef>
            </a:pPr>
            <a:r>
              <a:rPr lang="en-US" dirty="0"/>
              <a:t>Internal because they don’t show as user-visible failures.</a:t>
            </a:r>
          </a:p>
          <a:p>
            <a:pPr>
              <a:spcBef>
                <a:spcPts val="1200"/>
              </a:spcBef>
            </a:pPr>
            <a:r>
              <a:rPr lang="en-US" dirty="0"/>
              <a:t>Examples:</a:t>
            </a:r>
          </a:p>
          <a:p>
            <a:pPr lvl="1">
              <a:spcBef>
                <a:spcPts val="1200"/>
              </a:spcBef>
            </a:pPr>
            <a:r>
              <a:rPr lang="en-US" dirty="0"/>
              <a:t>Code Smells;</a:t>
            </a:r>
          </a:p>
          <a:p>
            <a:pPr lvl="1">
              <a:spcBef>
                <a:spcPts val="1200"/>
              </a:spcBef>
            </a:pPr>
            <a:r>
              <a:rPr lang="en-US" dirty="0"/>
              <a:t>Missing tests;</a:t>
            </a:r>
          </a:p>
          <a:p>
            <a:pPr lvl="1">
              <a:spcBef>
                <a:spcPts val="1200"/>
              </a:spcBef>
            </a:pPr>
            <a:r>
              <a:rPr lang="en-US" dirty="0"/>
              <a:t>Missing documentation;</a:t>
            </a:r>
          </a:p>
          <a:p>
            <a:pPr lvl="1">
              <a:spcBef>
                <a:spcPts val="1200"/>
              </a:spcBef>
            </a:pPr>
            <a:r>
              <a:rPr lang="en-US" dirty="0"/>
              <a:t>Dependency on old versions of third-party systems;</a:t>
            </a:r>
          </a:p>
          <a:p>
            <a:pPr lvl="1">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normAutofit/>
          </a:bodyPr>
          <a:lstStyle/>
          <a:p>
            <a:r>
              <a:rPr lang="en-US" sz="3600"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normAutofit/>
          </a:bodyPr>
          <a:lstStyle/>
          <a:p>
            <a:pPr fontAlgn="base"/>
            <a:r>
              <a:rPr lang="en-US" sz="3200" dirty="0"/>
              <a:t>Code Smells;</a:t>
            </a:r>
          </a:p>
          <a:p>
            <a:pPr fontAlgn="base"/>
            <a:r>
              <a:rPr lang="en-US" sz="3200" dirty="0"/>
              <a:t>Missing tests;</a:t>
            </a:r>
          </a:p>
          <a:p>
            <a:pPr fontAlgn="base"/>
            <a:r>
              <a:rPr lang="en-US" sz="3200" dirty="0"/>
              <a:t>Missing documentation;</a:t>
            </a:r>
          </a:p>
          <a:p>
            <a:pPr fontAlgn="base"/>
            <a:r>
              <a:rPr lang="en-US" sz="3200" dirty="0"/>
              <a:t>Dependency on old versions of third-party systems;</a:t>
            </a:r>
          </a:p>
          <a:p>
            <a:pPr fontAlgn="base"/>
            <a:r>
              <a:rPr lang="en-US" sz="3200" dirty="0"/>
              <a:t>Inefficient and/or non-scalable algorithms.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normAutofit/>
          </a:bodyPr>
          <a:lstStyle/>
          <a:p>
            <a:r>
              <a:rPr lang="en-US" sz="3600"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normAutofit/>
          </a:bodyPr>
          <a:lstStyle/>
          <a:p>
            <a:r>
              <a:rPr lang="en-US" sz="3200" dirty="0"/>
              <a:t>“Smelly” code is less flexible;</a:t>
            </a:r>
          </a:p>
          <a:p>
            <a:r>
              <a:rPr lang="en-US" sz="3200" dirty="0"/>
              <a:t>Need to revert breaking change;</a:t>
            </a:r>
          </a:p>
          <a:p>
            <a:r>
              <a:rPr lang="en-US" sz="3200" dirty="0"/>
              <a:t>Can’t figure out how to use;</a:t>
            </a:r>
          </a:p>
          <a:p>
            <a:r>
              <a:rPr lang="en-US" sz="3200" dirty="0"/>
              <a:t>May have take over maintenance of old system;</a:t>
            </a:r>
          </a:p>
          <a:p>
            <a:r>
              <a:rPr lang="en-US" sz="3200" dirty="0"/>
              <a:t>Lose potential customers.</a:t>
            </a:r>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19</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Debts have costs (“interest” on the debt).</a:t>
            </a:r>
          </a:p>
        </p:txBody>
      </p:sp>
    </p:spTree>
    <p:extLst>
      <p:ext uri="{BB962C8B-B14F-4D97-AF65-F5344CB8AC3E}">
        <p14:creationId xmlns:p14="http://schemas.microsoft.com/office/powerpoint/2010/main" val="962259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Define “refactoring” and give examples.</a:t>
            </a:r>
          </a:p>
          <a:p>
            <a:pPr marL="571500" indent="-571500">
              <a:buFont typeface="Arial" panose="020B0604020202020204" pitchFamily="34" charset="0"/>
              <a:buChar char="•"/>
            </a:pPr>
            <a:r>
              <a:rPr lang="en-US" dirty="0"/>
              <a:t>Explain how refactoring fits into an agile development process and help reduce technical debt</a:t>
            </a:r>
          </a:p>
          <a:p>
            <a:pPr marL="571500" indent="-571500">
              <a:buFont typeface="Arial" panose="020B0604020202020204" pitchFamily="34" charset="0"/>
              <a:buChar char="•"/>
            </a:pPr>
            <a:r>
              <a:rPr lang="en-US" sz="4000" dirty="0">
                <a:solidFill>
                  <a:schemeClr val="tx1">
                    <a:lumMod val="50000"/>
                  </a:schemeClr>
                </a:solidFill>
              </a:rPr>
              <a:t>Define “technical debt” </a:t>
            </a:r>
          </a:p>
          <a:p>
            <a:pPr marL="571500" indent="-571500">
              <a:buFont typeface="Arial" panose="020B0604020202020204" pitchFamily="34" charset="0"/>
              <a:buChar char="•"/>
            </a:pPr>
            <a:r>
              <a:rPr lang="en-US" sz="4000" dirty="0">
                <a:solidFill>
                  <a:schemeClr val="tx1">
                    <a:lumMod val="50000"/>
                  </a:schemeClr>
                </a:solidFill>
              </a:rPr>
              <a:t>Suggest when it may be appropriate to accrue technical debt and when it may be appropriate to retire it.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20</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
        <p:nvSpPr>
          <p:cNvPr id="3" name="TextBox 2">
            <a:extLst>
              <a:ext uri="{FF2B5EF4-FFF2-40B4-BE49-F238E27FC236}">
                <a16:creationId xmlns:a16="http://schemas.microsoft.com/office/drawing/2014/main" id="{75CEBE44-CF4F-477B-801F-CF3790CEA28F}"/>
              </a:ext>
            </a:extLst>
          </p:cNvPr>
          <p:cNvSpPr txBox="1"/>
          <p:nvPr/>
        </p:nvSpPr>
        <p:spPr>
          <a:xfrm>
            <a:off x="6717883" y="6320966"/>
            <a:ext cx="4390384" cy="179245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600" dirty="0">
                <a:solidFill>
                  <a:schemeClr val="tx1"/>
                </a:solidFill>
              </a:rPr>
              <a:t>Invest time to paying off technical debt</a:t>
            </a:r>
          </a:p>
          <a:p>
            <a:pPr algn="l"/>
            <a:r>
              <a:rPr lang="en-US" sz="3600" dirty="0">
                <a:solidFill>
                  <a:schemeClr val="tx1"/>
                </a:solidFill>
              </a:rPr>
              <a:t>=&gt; Refactoring</a:t>
            </a:r>
          </a:p>
        </p:txBody>
      </p:sp>
      <p:sp>
        <p:nvSpPr>
          <p:cNvPr id="4" name="Arrow: Up 3">
            <a:extLst>
              <a:ext uri="{FF2B5EF4-FFF2-40B4-BE49-F238E27FC236}">
                <a16:creationId xmlns:a16="http://schemas.microsoft.com/office/drawing/2014/main" id="{F997CB4D-3A73-40A6-8547-A4FF263B4684}"/>
              </a:ext>
            </a:extLst>
          </p:cNvPr>
          <p:cNvSpPr/>
          <p:nvPr/>
        </p:nvSpPr>
        <p:spPr>
          <a:xfrm>
            <a:off x="8033882" y="4508334"/>
            <a:ext cx="496212" cy="1792454"/>
          </a:xfrm>
          <a:prstGeom prst="up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1133655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0319352" cy="6906582"/>
          </a:xfrm>
        </p:spPr>
        <p:txBody>
          <a:bodyPr>
            <a:normAutofit/>
          </a:bodyPr>
          <a:lstStyle/>
          <a:p>
            <a:r>
              <a:rPr lang="en-US" sz="3600" dirty="0"/>
              <a:t>Prototyping:</a:t>
            </a:r>
          </a:p>
          <a:p>
            <a:pPr lvl="1"/>
            <a:r>
              <a:rPr lang="en-US" sz="3600" dirty="0"/>
              <a:t>If code will be discarded, or drastically rewritten, don’t waste time perfecting it.</a:t>
            </a:r>
          </a:p>
          <a:p>
            <a:r>
              <a:rPr lang="en-US" sz="3600" dirty="0"/>
              <a:t>Getting a product out the door:</a:t>
            </a:r>
          </a:p>
          <a:p>
            <a:pPr lvl="1"/>
            <a:r>
              <a:rPr lang="en-US" sz="3600" dirty="0"/>
              <a:t>Time is often crucial in a competitive environment.</a:t>
            </a:r>
          </a:p>
          <a:p>
            <a:r>
              <a:rPr lang="en-US" sz="3600" dirty="0"/>
              <a:t>Fixing a critical failure:</a:t>
            </a:r>
          </a:p>
          <a:p>
            <a:pPr lvl="1"/>
            <a:r>
              <a:rPr lang="en-US" sz="3600" dirty="0"/>
              <a:t>People are waiting.</a:t>
            </a:r>
          </a:p>
          <a:p>
            <a:r>
              <a:rPr lang="en-US" sz="3600" dirty="0"/>
              <a:t>Maybe a simple algorithm is good enough:</a:t>
            </a:r>
          </a:p>
          <a:p>
            <a:pPr lvl="1"/>
            <a:r>
              <a:rPr lang="en-US" sz="3600" dirty="0"/>
              <a:t>“Premature optimization is the root of all evil”</a:t>
            </a:r>
          </a:p>
          <a:p>
            <a:pPr lvl="2"/>
            <a:r>
              <a:rPr lang="en-US" sz="3600"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21</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normAutofit/>
          </a:bodyPr>
          <a:lstStyle/>
          <a:p>
            <a:r>
              <a:rPr lang="en-US" sz="4000" dirty="0"/>
              <a:t>Total cost of ownership generally higher than implementation-level issues; harder to get out of choices of:</a:t>
            </a:r>
          </a:p>
          <a:p>
            <a:pPr lvl="1"/>
            <a:r>
              <a:rPr lang="en-US" sz="4000" dirty="0"/>
              <a:t>Language</a:t>
            </a:r>
          </a:p>
          <a:p>
            <a:pPr lvl="1"/>
            <a:r>
              <a:rPr lang="en-US" sz="4000" dirty="0"/>
              <a:t>Middleware frameworks</a:t>
            </a:r>
          </a:p>
          <a:p>
            <a:pPr lvl="1"/>
            <a:r>
              <a:rPr lang="en-US" sz="4000" dirty="0"/>
              <a:t>Deployment pipeline</a:t>
            </a:r>
          </a:p>
          <a:p>
            <a:r>
              <a:rPr lang="en-US" sz="4000"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22</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47040" y="970174"/>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The Y2K bug is an example of architectural technical debt</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754326"/>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6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693569" y="5502436"/>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24</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0786654" y="5923119"/>
            <a:ext cx="1643063" cy="10833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Classes</a:t>
            </a:r>
          </a:p>
          <a:p>
            <a:pPr algn="l"/>
            <a:r>
              <a:rPr lang="en-US" sz="3200"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6"/>
            <a:ext cx="8370026" cy="18798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PLUS:</a:t>
            </a:r>
          </a:p>
          <a:p>
            <a:pPr algn="l"/>
            <a:r>
              <a:rPr lang="en-US" sz="3200" dirty="0">
                <a:solidFill>
                  <a:schemeClr val="tx1"/>
                </a:solidFill>
              </a:rPr>
              <a:t>2016: ES7 (</a:t>
            </a:r>
            <a:r>
              <a:rPr lang="en-US" sz="3200" dirty="0" err="1">
                <a:solidFill>
                  <a:schemeClr val="tx1"/>
                </a:solidFill>
              </a:rPr>
              <a:t>Array.includes</a:t>
            </a:r>
            <a:r>
              <a:rPr lang="en-US" sz="3200" dirty="0">
                <a:solidFill>
                  <a:schemeClr val="tx1"/>
                </a:solidFill>
              </a:rPr>
              <a:t>)</a:t>
            </a:r>
          </a:p>
          <a:p>
            <a:pPr algn="l"/>
            <a:r>
              <a:rPr lang="en-US" sz="3200" dirty="0">
                <a:solidFill>
                  <a:schemeClr val="tx1"/>
                </a:solidFill>
              </a:rPr>
              <a:t>2017: ES8 (Async/Await)</a:t>
            </a:r>
          </a:p>
          <a:p>
            <a:pPr algn="l"/>
            <a:r>
              <a:rPr lang="en-US" sz="32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25</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26</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3" y="9038281"/>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51" y="2221148"/>
            <a:ext cx="11015403" cy="619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solidFill>
                  <a:srgbClr val="FF0000"/>
                </a:solidFill>
              </a:rPr>
              <a:t>Set aside time </a:t>
            </a:r>
            <a:r>
              <a:rPr lang="en-US" dirty="0"/>
              <a:t>to pay off technical debt:</a:t>
            </a:r>
          </a:p>
          <a:p>
            <a:pPr lvl="1"/>
            <a:r>
              <a:rPr lang="en-US" dirty="0"/>
              <a:t>Google has (had?) “20%-time” for tasks such as this.</a:t>
            </a:r>
          </a:p>
          <a:p>
            <a:r>
              <a:rPr lang="en-US" dirty="0"/>
              <a:t>A </a:t>
            </a:r>
            <a:r>
              <a:rPr lang="en-US" dirty="0">
                <a:solidFill>
                  <a:srgbClr val="FF0000"/>
                </a:solidFill>
              </a:rPr>
              <a:t>new initiative </a:t>
            </a:r>
            <a:r>
              <a:rPr lang="en-US" dirty="0"/>
              <a:t>can take on some technical debt:</a:t>
            </a:r>
          </a:p>
          <a:p>
            <a:pPr lvl="1"/>
            <a:r>
              <a:rPr lang="en-US" dirty="0"/>
              <a:t>Refactoring at the start of a project.</a:t>
            </a:r>
          </a:p>
          <a:p>
            <a:r>
              <a:rPr lang="en-US" dirty="0">
                <a:solidFill>
                  <a:srgbClr val="FF0000"/>
                </a:solidFill>
              </a:rPr>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27</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marL="1059195" lvl="1" indent="-571500"/>
            <a:r>
              <a:rPr lang="en-US" sz="3973" dirty="0"/>
              <a:t>Define “refactoring” and give examples.</a:t>
            </a:r>
          </a:p>
          <a:p>
            <a:pPr marL="1059195" lvl="1" indent="-571500"/>
            <a:r>
              <a:rPr lang="en-US" sz="3973" dirty="0"/>
              <a:t>Explain how refactoring fits into an agile development process</a:t>
            </a:r>
          </a:p>
          <a:p>
            <a:pPr marL="1059195" lvl="1" indent="-571500"/>
            <a:r>
              <a:rPr lang="en-US" sz="3573" dirty="0">
                <a:solidFill>
                  <a:schemeClr val="tx1">
                    <a:lumMod val="50000"/>
                  </a:schemeClr>
                </a:solidFill>
              </a:rPr>
              <a:t>Define “technical debt” </a:t>
            </a:r>
          </a:p>
          <a:p>
            <a:pPr marL="1059195" lvl="1" indent="-571500"/>
            <a:r>
              <a:rPr lang="en-US" sz="3573" dirty="0">
                <a:solidFill>
                  <a:schemeClr val="tx1">
                    <a:lumMod val="50000"/>
                  </a:schemeClr>
                </a:solidFill>
              </a:rPr>
              <a:t>Suggest when it may be appropriate to accrue technical debt and when it may be appropriate to retire it.</a:t>
            </a:r>
          </a:p>
          <a:p>
            <a:endParaRPr lang="en-US" sz="4000" dirty="0"/>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28</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5F78-ADBD-4662-99C4-8E5ADE9F1BD7}"/>
              </a:ext>
            </a:extLst>
          </p:cNvPr>
          <p:cNvSpPr>
            <a:spLocks noGrp="1"/>
          </p:cNvSpPr>
          <p:nvPr>
            <p:ph type="title"/>
          </p:nvPr>
        </p:nvSpPr>
        <p:spPr/>
        <p:txBody>
          <a:bodyPr>
            <a:normAutofit/>
          </a:bodyPr>
          <a:lstStyle/>
          <a:p>
            <a:r>
              <a:rPr lang="en-US" sz="5400" dirty="0"/>
              <a:t>Let’s discuss Refactoring first</a:t>
            </a:r>
            <a:endParaRPr lang="en-US" sz="8800" dirty="0"/>
          </a:p>
        </p:txBody>
      </p:sp>
    </p:spTree>
    <p:extLst>
      <p:ext uri="{BB962C8B-B14F-4D97-AF65-F5344CB8AC3E}">
        <p14:creationId xmlns:p14="http://schemas.microsoft.com/office/powerpoint/2010/main" val="150795655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249133"/>
            <a:ext cx="11717868" cy="5612436"/>
          </a:xfrm>
          <a:prstGeom prst="rect">
            <a:avLst/>
          </a:prstGeom>
        </p:spPr>
        <p:txBody>
          <a:bodyPr>
            <a:noAutofit/>
          </a:bodyPr>
          <a:lstStyle/>
          <a:p>
            <a:pPr marL="393192" indent="-393192" defTabSz="1491179">
              <a:spcBef>
                <a:spcPts val="800"/>
              </a:spcBef>
              <a:defRPr sz="2494"/>
            </a:pPr>
            <a:r>
              <a:rPr lang="en-US" sz="3200" b="1" dirty="0">
                <a:solidFill>
                  <a:srgbClr val="011993"/>
                </a:solidFill>
              </a:rPr>
              <a:t>Refactoring</a:t>
            </a:r>
            <a:r>
              <a:rPr lang="en-US" sz="3200" dirty="0"/>
              <a:t> </a:t>
            </a:r>
            <a:r>
              <a:rPr sz="3200" dirty="0"/>
              <a:t>is the process of applying transformations (</a:t>
            </a:r>
            <a:r>
              <a:rPr sz="3200" dirty="0" err="1"/>
              <a:t>refactorings</a:t>
            </a:r>
            <a:r>
              <a:rPr sz="3200" dirty="0"/>
              <a:t>) to a program, </a:t>
            </a:r>
            <a:r>
              <a:rPr lang="en-US" sz="3200" dirty="0"/>
              <a:t>and the </a:t>
            </a:r>
            <a:r>
              <a:rPr lang="en-US" sz="3200" dirty="0">
                <a:solidFill>
                  <a:srgbClr val="FF0000"/>
                </a:solidFill>
              </a:rPr>
              <a:t>internal structure </a:t>
            </a:r>
            <a:r>
              <a:rPr lang="en-US" sz="3200" dirty="0"/>
              <a:t>of the system is improved</a:t>
            </a:r>
            <a:endParaRPr sz="3200" dirty="0"/>
          </a:p>
          <a:p>
            <a:pPr marL="393192" indent="-393192" defTabSz="1491179">
              <a:spcBef>
                <a:spcPts val="800"/>
              </a:spcBef>
              <a:defRPr sz="2494"/>
            </a:pPr>
            <a:r>
              <a:rPr lang="en-US" sz="3200" dirty="0"/>
              <a:t>Goals</a:t>
            </a:r>
            <a:r>
              <a:rPr sz="3200" dirty="0"/>
              <a:t>:</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a:t>
            </a:r>
            <a:r>
              <a:rPr lang="en-US" sz="3200" dirty="0"/>
              <a:t>s</a:t>
            </a:r>
            <a:r>
              <a:rPr sz="3200" dirty="0"/>
              <a:t> later</a:t>
            </a:r>
          </a:p>
          <a:p>
            <a:pPr marL="393192" indent="-393192" defTabSz="1491179">
              <a:spcBef>
                <a:spcPts val="800"/>
              </a:spcBef>
              <a:defRPr sz="2494"/>
            </a:pPr>
            <a:r>
              <a:rPr lang="en-US" sz="3200" dirty="0"/>
              <a:t>Characteristics</a:t>
            </a:r>
            <a:r>
              <a:rPr sz="3200" dirty="0"/>
              <a:t>:</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Consolidating duplicate conditional fragments</a:t>
            </a:r>
          </a:p>
        </p:txBody>
      </p:sp>
      <p:sp>
        <p:nvSpPr>
          <p:cNvPr id="176" name="if (isSpecialDeal()) {…"/>
          <p:cNvSpPr txBox="1"/>
          <p:nvPr/>
        </p:nvSpPr>
        <p:spPr>
          <a:xfrm>
            <a:off x="912505" y="4134274"/>
            <a:ext cx="4639631" cy="30005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dirty="0">
                <a:solidFill>
                  <a:srgbClr val="011480"/>
                </a:solidFill>
              </a:rPr>
              <a:t>if </a:t>
            </a:r>
            <a:r>
              <a:rPr dirty="0"/>
              <a:t>(</a:t>
            </a:r>
            <a:r>
              <a:rPr dirty="0" err="1"/>
              <a:t>isSpecialDeal</a:t>
            </a:r>
            <a:r>
              <a:rPr dirty="0"/>
              <a:t>()) {</a:t>
            </a:r>
          </a:p>
          <a:p>
            <a:pPr algn="l" defTabSz="325120">
              <a:defRPr sz="2400">
                <a:solidFill>
                  <a:srgbClr val="000000"/>
                </a:solidFill>
                <a:latin typeface="Courier"/>
                <a:ea typeface="Courier"/>
                <a:cs typeface="Courier"/>
                <a:sym typeface="Courier"/>
              </a:defRPr>
            </a:pPr>
            <a:r>
              <a:rPr dirty="0"/>
              <a:t>    total = price * </a:t>
            </a:r>
            <a:r>
              <a:rPr dirty="0">
                <a:solidFill>
                  <a:srgbClr val="0433FF"/>
                </a:solidFill>
              </a:rPr>
              <a:t>0.95</a:t>
            </a:r>
            <a:r>
              <a:rPr dirty="0"/>
              <a:t>;</a:t>
            </a:r>
          </a:p>
          <a:p>
            <a:pPr algn="l" defTabSz="325120">
              <a:defRPr sz="2400">
                <a:solidFill>
                  <a:srgbClr val="000000"/>
                </a:solidFill>
                <a:latin typeface="Courier"/>
                <a:ea typeface="Courier"/>
                <a:cs typeface="Courier"/>
                <a:sym typeface="Courier"/>
              </a:defRPr>
            </a:pPr>
            <a:r>
              <a:rPr dirty="0"/>
              <a:t>    send()</a:t>
            </a:r>
          </a:p>
          <a:p>
            <a:pPr algn="l" defTabSz="325120">
              <a:defRPr sz="2400" b="1">
                <a:solidFill>
                  <a:srgbClr val="011480"/>
                </a:solidFill>
                <a:latin typeface="Courier"/>
                <a:ea typeface="Courier"/>
                <a:cs typeface="Courier"/>
                <a:sym typeface="Courier"/>
              </a:defRPr>
            </a:pPr>
            <a:r>
              <a:rPr b="0" dirty="0">
                <a:solidFill>
                  <a:srgbClr val="000000"/>
                </a:solidFill>
              </a:rPr>
              <a:t>} </a:t>
            </a:r>
            <a:r>
              <a:rPr dirty="0"/>
              <a:t>else </a:t>
            </a:r>
            <a:r>
              <a:rPr b="0" dirty="0">
                <a:solidFill>
                  <a:srgbClr val="000000"/>
                </a:solidFill>
              </a:rPr>
              <a:t>{</a:t>
            </a:r>
          </a:p>
          <a:p>
            <a:pPr algn="l" defTabSz="325120">
              <a:defRPr sz="2400">
                <a:solidFill>
                  <a:srgbClr val="000000"/>
                </a:solidFill>
                <a:latin typeface="Courier"/>
                <a:ea typeface="Courier"/>
                <a:cs typeface="Courier"/>
                <a:sym typeface="Courier"/>
              </a:defRPr>
            </a:pPr>
            <a:r>
              <a:rPr dirty="0"/>
              <a:t>    total = price * </a:t>
            </a:r>
            <a:r>
              <a:rPr dirty="0">
                <a:solidFill>
                  <a:srgbClr val="0433FF"/>
                </a:solidFill>
              </a:rPr>
              <a:t>0.98</a:t>
            </a:r>
            <a:r>
              <a:rPr dirty="0"/>
              <a:t>;</a:t>
            </a:r>
          </a:p>
          <a:p>
            <a:pPr algn="l" defTabSz="325120">
              <a:defRPr sz="2400">
                <a:solidFill>
                  <a:srgbClr val="000000"/>
                </a:solidFill>
                <a:latin typeface="Courier"/>
                <a:ea typeface="Courier"/>
                <a:cs typeface="Courier"/>
                <a:sym typeface="Courier"/>
              </a:defRPr>
            </a:pPr>
            <a:r>
              <a:rPr dirty="0"/>
              <a:t>    send()</a:t>
            </a:r>
          </a:p>
          <a:p>
            <a:pPr algn="l" defTabSz="325120">
              <a:defRPr sz="2400">
                <a:solidFill>
                  <a:srgbClr val="000000"/>
                </a:solidFill>
                <a:latin typeface="Courier"/>
                <a:ea typeface="Courier"/>
                <a:cs typeface="Courier"/>
                <a:sym typeface="Courier"/>
              </a:defRPr>
            </a:pPr>
            <a:r>
              <a:rPr dirty="0"/>
              <a:t>}</a:t>
            </a:r>
          </a:p>
        </p:txBody>
      </p:sp>
      <p:sp>
        <p:nvSpPr>
          <p:cNvPr id="177" name="if (isSpecialDeal()) {…"/>
          <p:cNvSpPr txBox="1"/>
          <p:nvPr/>
        </p:nvSpPr>
        <p:spPr>
          <a:xfrm>
            <a:off x="7364105" y="4223174"/>
            <a:ext cx="4639632" cy="22639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a:solidFill>
                  <a:srgbClr val="011480"/>
                </a:solidFill>
              </a:rPr>
              <a:t>if </a:t>
            </a:r>
            <a:r>
              <a:t>(isSpecialDeal()) {</a:t>
            </a:r>
          </a:p>
          <a:p>
            <a:pPr algn="l" defTabSz="325120">
              <a:defRPr sz="2400">
                <a:solidFill>
                  <a:srgbClr val="000000"/>
                </a:solidFill>
                <a:latin typeface="Courier"/>
                <a:ea typeface="Courier"/>
                <a:cs typeface="Courier"/>
                <a:sym typeface="Courier"/>
              </a:defRPr>
            </a:pPr>
            <a:r>
              <a:t>    total = price * </a:t>
            </a:r>
            <a:r>
              <a:rPr>
                <a:solidFill>
                  <a:srgbClr val="0433FF"/>
                </a:solidFill>
              </a:rPr>
              <a:t>0.95</a:t>
            </a:r>
            <a:r>
              <a:t>;</a:t>
            </a:r>
          </a:p>
          <a:p>
            <a:pPr algn="l" defTabSz="325120">
              <a:defRPr sz="2400" b="1">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p>
          <a:p>
            <a:pPr algn="l" defTabSz="325120">
              <a:defRPr sz="2400">
                <a:solidFill>
                  <a:srgbClr val="000000"/>
                </a:solidFill>
                <a:latin typeface="Courier"/>
                <a:ea typeface="Courier"/>
                <a:cs typeface="Courier"/>
                <a:sym typeface="Courier"/>
              </a:defRPr>
            </a:pPr>
            <a:r>
              <a:t>    total = price * </a:t>
            </a:r>
            <a:r>
              <a:rPr>
                <a:solidFill>
                  <a:srgbClr val="0433FF"/>
                </a:solidFill>
              </a:rPr>
              <a:t>0.98</a:t>
            </a:r>
            <a:r>
              <a:t>;</a:t>
            </a:r>
          </a:p>
          <a:p>
            <a:pPr algn="l" defTabSz="325120">
              <a:defRPr sz="2400">
                <a:solidFill>
                  <a:srgbClr val="000000"/>
                </a:solidFill>
                <a:latin typeface="Courier"/>
                <a:ea typeface="Courier"/>
                <a:cs typeface="Courier"/>
                <a:sym typeface="Courier"/>
              </a:defRPr>
            </a:pPr>
            <a:r>
              <a:t>}</a:t>
            </a:r>
          </a:p>
          <a:p>
            <a:pPr algn="l" defTabSz="325120">
              <a:defRPr sz="2400">
                <a:solidFill>
                  <a:srgbClr val="000000"/>
                </a:solidFill>
                <a:latin typeface="Courier"/>
                <a:ea typeface="Courier"/>
                <a:cs typeface="Courier"/>
                <a:sym typeface="Courier"/>
              </a:defRPr>
            </a:pPr>
            <a:r>
              <a:t>send()</a:t>
            </a:r>
          </a:p>
        </p:txBody>
      </p:sp>
      <p:sp>
        <p:nvSpPr>
          <p:cNvPr id="178" name="Original Code"/>
          <p:cNvSpPr txBox="1"/>
          <p:nvPr/>
        </p:nvSpPr>
        <p:spPr>
          <a:xfrm>
            <a:off x="1851147" y="3769842"/>
            <a:ext cx="1809506" cy="37665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t>Original Code</a:t>
            </a:r>
          </a:p>
        </p:txBody>
      </p:sp>
      <p:sp>
        <p:nvSpPr>
          <p:cNvPr id="179" name="Refactored Code"/>
          <p:cNvSpPr txBox="1"/>
          <p:nvPr/>
        </p:nvSpPr>
        <p:spPr>
          <a:xfrm>
            <a:off x="8448054" y="3769842"/>
            <a:ext cx="2230092" cy="37665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t>Refactored Code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rPr lang="en-US" dirty="0"/>
              <a:t>Martin Fowler is the “father” of refactoring</a:t>
            </a:r>
            <a:endParaRPr dirty="0"/>
          </a:p>
        </p:txBody>
      </p:sp>
      <p:sp>
        <p:nvSpPr>
          <p:cNvPr id="153" name="Martin Fowle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endParaRPr dirty="0"/>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xfrm>
            <a:off x="643466" y="3249133"/>
            <a:ext cx="11717868" cy="4403207"/>
          </a:xfrm>
          <a:prstGeom prst="rect">
            <a:avLst/>
          </a:prstGeom>
        </p:spPr>
        <p:txBody>
          <a:bodyPr>
            <a:noAutofit/>
          </a:bodyPr>
          <a:lstStyle/>
          <a:p>
            <a:pPr marL="375665" indent="-375665" defTabSz="1508519">
              <a:spcBef>
                <a:spcPts val="800"/>
              </a:spcBef>
              <a:defRPr sz="2958"/>
            </a:pPr>
            <a:r>
              <a:rPr sz="2800" dirty="0"/>
              <a:t>presents a </a:t>
            </a:r>
            <a:r>
              <a:rPr sz="2800" b="1" dirty="0">
                <a:solidFill>
                  <a:srgbClr val="011993"/>
                </a:solidFill>
              </a:rPr>
              <a:t>catalogue of </a:t>
            </a:r>
            <a:r>
              <a:rPr sz="2800" b="1" dirty="0" err="1">
                <a:solidFill>
                  <a:srgbClr val="011993"/>
                </a:solidFill>
              </a:rPr>
              <a:t>refactorings</a:t>
            </a:r>
            <a:r>
              <a:rPr sz="2800" dirty="0"/>
              <a:t>, similar to the catalogue of design patterns in the </a:t>
            </a:r>
            <a:r>
              <a:rPr sz="2800" dirty="0" err="1"/>
              <a:t>GoF</a:t>
            </a:r>
            <a:r>
              <a:rPr sz="2800" dirty="0"/>
              <a:t> book</a:t>
            </a:r>
            <a:endParaRPr lang="en-US" sz="2800" dirty="0"/>
          </a:p>
          <a:p>
            <a:pPr marL="985265" lvl="1" indent="-375665" defTabSz="1508519">
              <a:spcBef>
                <a:spcPts val="800"/>
              </a:spcBef>
              <a:defRPr sz="2958"/>
            </a:pPr>
            <a:r>
              <a:rPr lang="en-US" sz="2800" dirty="0"/>
              <a:t>Gave names to each transformation</a:t>
            </a:r>
          </a:p>
          <a:p>
            <a:pPr marL="1594865" lvl="2" indent="-375665" defTabSz="1508519">
              <a:spcBef>
                <a:spcPts val="800"/>
              </a:spcBef>
              <a:defRPr sz="2958"/>
            </a:pPr>
            <a:r>
              <a:rPr lang="en-US" sz="2800" dirty="0"/>
              <a:t>Helpful for team communication</a:t>
            </a:r>
          </a:p>
          <a:p>
            <a:pPr marL="1594865" lvl="2" indent="-375665" defTabSz="1508519">
              <a:spcBef>
                <a:spcPts val="800"/>
              </a:spcBef>
              <a:defRPr sz="2958"/>
            </a:pPr>
            <a:r>
              <a:rPr lang="en-US" sz="2800" dirty="0"/>
              <a:t>Identified and named “bad smells” (indications that refactoring may be needed)</a:t>
            </a:r>
          </a:p>
          <a:p>
            <a:pPr marL="1594865" lvl="2" indent="-375665" defTabSz="1508519">
              <a:spcBef>
                <a:spcPts val="800"/>
              </a:spcBef>
              <a:defRPr sz="2958"/>
            </a:pPr>
            <a:r>
              <a:rPr lang="en-US" sz="2800" dirty="0"/>
              <a:t>Discusses </a:t>
            </a:r>
            <a:r>
              <a:rPr sz="2800" dirty="0"/>
              <a:t>when and how to apply </a:t>
            </a:r>
            <a:r>
              <a:rPr sz="2800" dirty="0" err="1"/>
              <a:t>refactorings</a:t>
            </a:r>
            <a:endParaRPr sz="2800" dirty="0"/>
          </a:p>
          <a:p>
            <a:pPr marL="375665" indent="-375665" defTabSz="1508519">
              <a:spcBef>
                <a:spcPts val="800"/>
              </a:spcBef>
              <a:defRPr sz="2958"/>
            </a:pPr>
            <a:endParaRPr sz="2800" dirty="0"/>
          </a:p>
          <a:p>
            <a:pPr marL="375665" indent="-375665" defTabSz="1508519">
              <a:spcBef>
                <a:spcPts val="800"/>
              </a:spcBef>
              <a:defRPr sz="2958"/>
            </a:pPr>
            <a:r>
              <a:rPr sz="2800" dirty="0"/>
              <a:t>many of Fowler’s </a:t>
            </a:r>
            <a:r>
              <a:rPr sz="2800" dirty="0" err="1"/>
              <a:t>refactorings</a:t>
            </a:r>
            <a:r>
              <a:rPr sz="2800" dirty="0"/>
              <a:t> are the inverse of another refactoring</a:t>
            </a:r>
          </a:p>
          <a:p>
            <a:pPr marL="906018" lvl="1" indent="-375665" defTabSz="1508519">
              <a:spcBef>
                <a:spcPts val="800"/>
              </a:spcBef>
              <a:buChar char="-"/>
              <a:defRPr sz="2958"/>
            </a:pPr>
            <a:r>
              <a:rPr sz="2800" dirty="0"/>
              <a:t>often there is not a unique “best” solution</a:t>
            </a:r>
          </a:p>
          <a:p>
            <a:pPr marL="906018" lvl="1" indent="-375665" defTabSz="1508519">
              <a:spcBef>
                <a:spcPts val="800"/>
              </a:spcBef>
              <a:buChar char="-"/>
              <a:defRPr sz="2958"/>
            </a:pPr>
            <a:r>
              <a:rPr sz="2800" dirty="0"/>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xfrm>
            <a:off x="643466" y="669980"/>
            <a:ext cx="11717868" cy="1248336"/>
          </a:xfrm>
          <a:prstGeom prst="rect">
            <a:avLst/>
          </a:prstGeom>
        </p:spPr>
        <p:txBody>
          <a:bodyPr>
            <a:normAutofit/>
          </a:bodyPr>
          <a:lstStyle>
            <a:lvl1pPr defTabSz="1369804">
              <a:defRPr sz="4740" spc="-94"/>
            </a:lvl1pPr>
          </a:lstStyle>
          <a:p>
            <a:r>
              <a:rPr lang="en-US" dirty="0"/>
              <a:t>Fowler gave colorful names to many of the “code smells” he identified</a:t>
            </a:r>
            <a:endParaRPr dirty="0"/>
          </a:p>
        </p:txBody>
      </p:sp>
      <p:sp>
        <p:nvSpPr>
          <p:cNvPr id="208" name="A complete list (links to book!)"/>
          <p:cNvSpPr txBox="1">
            <a:spLocks noGrp="1"/>
          </p:cNvSpPr>
          <p:nvPr>
            <p:ph type="body" idx="21"/>
          </p:nvPr>
        </p:nvSpPr>
        <p:spPr>
          <a:xfrm>
            <a:off x="759274" y="2242515"/>
            <a:ext cx="11717868" cy="49855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dirty="0"/>
              <a:t>A complete list (</a:t>
            </a:r>
            <a:r>
              <a:rPr lang="en-US" dirty="0"/>
              <a:t>with </a:t>
            </a:r>
            <a:r>
              <a:rPr dirty="0"/>
              <a:t>links to book!)</a:t>
            </a:r>
          </a:p>
        </p:txBody>
      </p:sp>
      <p:sp>
        <p:nvSpPr>
          <p:cNvPr id="209" name="Mysterious Name…"/>
          <p:cNvSpPr txBox="1">
            <a:spLocks noGrp="1"/>
          </p:cNvSpPr>
          <p:nvPr>
            <p:ph type="body" sz="quarter" idx="1"/>
          </p:nvPr>
        </p:nvSpPr>
        <p:spPr>
          <a:xfrm>
            <a:off x="759274" y="2796328"/>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3"/>
              </a:rPr>
              <a:t>Mysterious Name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4"/>
              </a:rPr>
              <a:t>Duplicated Code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5"/>
              </a:rPr>
              <a:t>Long Function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6"/>
              </a:rPr>
              <a:t>Long Parameter List</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7"/>
              </a:rPr>
              <a:t>Global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8"/>
              </a:rPr>
              <a:t>Mutable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9"/>
              </a:rPr>
              <a:t>Divergent Change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0"/>
              </a:rPr>
              <a:t>Shotgun Surgery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1"/>
              </a:rPr>
              <a:t>Feature Envy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2"/>
              </a:rPr>
              <a:t>Data Clumps</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3"/>
              </a:rPr>
              <a:t>Primitive Obsession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685011" y="2848615"/>
            <a:ext cx="7235790" cy="46642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dirty="0">
                <a:hlinkClick r:id="rId15"/>
              </a:rPr>
              <a:t>Loops</a:t>
            </a:r>
          </a:p>
          <a:p>
            <a:pPr algn="l" defTabSz="457200">
              <a:defRPr sz="2900">
                <a:solidFill>
                  <a:srgbClr val="070707"/>
                </a:solidFill>
                <a:latin typeface="Georgia"/>
                <a:ea typeface="Georgia"/>
                <a:cs typeface="Georgia"/>
                <a:sym typeface="Georgia"/>
              </a:defRPr>
            </a:pPr>
            <a:r>
              <a:rPr u="sng" dirty="0">
                <a:hlinkClick r:id="rId16"/>
              </a:rPr>
              <a:t>Lazy Element</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7"/>
              </a:rPr>
              <a:t>Speculative Generality</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8"/>
              </a:rPr>
              <a:t>Temporary Field</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9"/>
              </a:rPr>
              <a:t>Message Chains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0"/>
              </a:rPr>
              <a:t>Middle Man</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1"/>
              </a:rPr>
              <a:t>Insider Trading</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2"/>
              </a:rPr>
              <a:t>Large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3"/>
              </a:rPr>
              <a:t>Alternative Classes with Different Interfaces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4"/>
              </a:rPr>
              <a:t>Data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5"/>
              </a:rPr>
              <a:t>Refused Bequest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de Smells"/>
          <p:cNvSpPr txBox="1">
            <a:spLocks noGrp="1"/>
          </p:cNvSpPr>
          <p:nvPr>
            <p:ph type="title"/>
          </p:nvPr>
        </p:nvSpPr>
        <p:spPr>
          <a:xfrm>
            <a:off x="643466" y="724926"/>
            <a:ext cx="11717868" cy="764354"/>
          </a:xfrm>
          <a:prstGeom prst="rect">
            <a:avLst/>
          </a:prstGeom>
        </p:spPr>
        <p:txBody>
          <a:bodyPr>
            <a:normAutofit fontScale="90000"/>
          </a:bodyPr>
          <a:lstStyle>
            <a:lvl1pPr defTabSz="1369804">
              <a:defRPr sz="4740" spc="-94"/>
            </a:lvl1pPr>
          </a:lstStyle>
          <a:p>
            <a:r>
              <a:rPr lang="en-US" dirty="0"/>
              <a:t>The most common refactoring is renaming</a:t>
            </a:r>
            <a:endParaRPr dirty="0"/>
          </a:p>
        </p:txBody>
      </p:sp>
      <p:sp>
        <p:nvSpPr>
          <p:cNvPr id="3" name="Text Placeholder 2">
            <a:extLst>
              <a:ext uri="{FF2B5EF4-FFF2-40B4-BE49-F238E27FC236}">
                <a16:creationId xmlns:a16="http://schemas.microsoft.com/office/drawing/2014/main" id="{27BC5C72-295C-4E38-A1A6-D1A74FA63535}"/>
              </a:ext>
            </a:extLst>
          </p:cNvPr>
          <p:cNvSpPr>
            <a:spLocks noGrp="1"/>
          </p:cNvSpPr>
          <p:nvPr>
            <p:ph type="body" sz="quarter" idx="21"/>
          </p:nvPr>
        </p:nvSpPr>
        <p:spPr/>
        <p:txBody>
          <a:bodyPr>
            <a:normAutofit lnSpcReduction="10000"/>
          </a:bodyPr>
          <a:lstStyle/>
          <a:p>
            <a:endParaRPr lang="en-US"/>
          </a:p>
        </p:txBody>
      </p:sp>
      <p:sp>
        <p:nvSpPr>
          <p:cNvPr id="2" name="Text Placeholder 1">
            <a:extLst>
              <a:ext uri="{FF2B5EF4-FFF2-40B4-BE49-F238E27FC236}">
                <a16:creationId xmlns:a16="http://schemas.microsoft.com/office/drawing/2014/main" id="{FFCA5F06-EBA4-4EE3-8F63-CF43A4865CD9}"/>
              </a:ext>
            </a:extLst>
          </p:cNvPr>
          <p:cNvSpPr>
            <a:spLocks noGrp="1"/>
          </p:cNvSpPr>
          <p:nvPr>
            <p:ph type="body" idx="1"/>
          </p:nvPr>
        </p:nvSpPr>
        <p:spPr>
          <a:xfrm>
            <a:off x="643466" y="3197202"/>
            <a:ext cx="11717868" cy="4403207"/>
          </a:xfrm>
        </p:spPr>
        <p:txBody>
          <a:bodyPr>
            <a:noAutofit/>
          </a:bodyPr>
          <a:lstStyle/>
          <a:p>
            <a:r>
              <a:rPr lang="en-US" sz="2800" dirty="0"/>
              <a:t>Rename Function (124) (to rename a function)</a:t>
            </a:r>
          </a:p>
          <a:p>
            <a:r>
              <a:rPr lang="en-US" sz="2800" dirty="0"/>
              <a:t>Rename Variable (137)</a:t>
            </a:r>
          </a:p>
          <a:p>
            <a:r>
              <a:rPr lang="en-US" sz="2800" dirty="0"/>
              <a:t>Rename Field (244). </a:t>
            </a:r>
          </a:p>
          <a:p>
            <a:r>
              <a:rPr lang="en-US" sz="2800" dirty="0"/>
              <a:t>People are often afraid to rename things, thinking it’s not worth the trouble, but a good name can save hours of puzzled incomprehension in the future.</a:t>
            </a:r>
          </a:p>
          <a:p>
            <a:r>
              <a:rPr lang="en-US" sz="2800" dirty="0"/>
              <a:t>Renaming is not just an exercise in changing names. When you can’t think of a good name for something, it’s often a sign of a deeper design malaise. Puzzling over a tricky name leads to significant improvements to your code</a:t>
            </a:r>
          </a:p>
        </p:txBody>
      </p:sp>
      <p:sp>
        <p:nvSpPr>
          <p:cNvPr id="196"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629</TotalTime>
  <Words>3019</Words>
  <Application>Microsoft Office PowerPoint</Application>
  <PresentationFormat>Custom</PresentationFormat>
  <Paragraphs>303</Paragraphs>
  <Slides>28</Slides>
  <Notes>22</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28</vt:i4>
      </vt:variant>
    </vt:vector>
  </HeadingPairs>
  <TitlesOfParts>
    <vt:vector size="43" baseType="lpstr">
      <vt:lpstr>Arial</vt:lpstr>
      <vt:lpstr>Calibri</vt:lpstr>
      <vt:lpstr>Courier</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Let’s discuss Refactoring first</vt:lpstr>
      <vt:lpstr>Refactoring</vt:lpstr>
      <vt:lpstr>Example Refactoring</vt:lpstr>
      <vt:lpstr>Martin Fowler is the “father” of refactoring</vt:lpstr>
      <vt:lpstr>Fowler’s book</vt:lpstr>
      <vt:lpstr>Fowler gave colorful names to many of the “code smells” he identified</vt:lpstr>
      <vt:lpstr>The most common refactoring is renaming</vt:lpstr>
      <vt:lpstr>Luckily, VSC automates this and many other common transformations</vt:lpstr>
      <vt:lpstr>“Local” Refactorings</vt:lpstr>
      <vt:lpstr>Type-Related Refactorings</vt:lpstr>
      <vt:lpstr>Why Refactor?</vt:lpstr>
      <vt:lpstr>When to refactor?</vt:lpstr>
      <vt:lpstr>Refactoring Benefits</vt:lpstr>
      <vt:lpstr>Refactoring Risks</vt:lpstr>
      <vt:lpstr>It brings us to Technical Debt</vt:lpstr>
      <vt:lpstr>Technical Debt is the Accumulation of Internal Problems in Project Codebase</vt:lpstr>
      <vt:lpstr>PowerPoint Presentation</vt:lpstr>
      <vt:lpstr>Interest on Technical Debt Accrues over Time</vt:lpstr>
      <vt:lpstr>PowerPoint Presentation</vt:lpstr>
      <vt:lpstr>PowerPoint Presentation</vt:lpstr>
      <vt:lpstr>The Y2K bug is an example of architectural technical debt</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Bhutta, Adeel</cp:lastModifiedBy>
  <cp:revision>16</cp:revision>
  <dcterms:modified xsi:type="dcterms:W3CDTF">2022-10-28T11:18:59Z</dcterms:modified>
</cp:coreProperties>
</file>